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57" r:id="rId4"/>
    <p:sldId id="258" r:id="rId5"/>
    <p:sldId id="259" r:id="rId6"/>
    <p:sldId id="260" r:id="rId7"/>
    <p:sldId id="261" r:id="rId8"/>
    <p:sldId id="262" r:id="rId9"/>
    <p:sldId id="264" r:id="rId10"/>
    <p:sldId id="265" r:id="rId11"/>
    <p:sldId id="266" r:id="rId12"/>
    <p:sldId id="267"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1" d="100"/>
          <a:sy n="71" d="100"/>
        </p:scale>
        <p:origin x="67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5D0726E-275C-4687-ACC6-CB804DA5138C}" type="datetimeFigureOut">
              <a:rPr lang="ru-RU" smtClean="0"/>
              <a:t>28.02.2021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AA92D7B-EABD-46C4-8524-775DBDF821EE}" type="slidenum">
              <a:rPr lang="ru-RU" smtClean="0"/>
              <a:t>‹#›</a:t>
            </a:fld>
            <a:endParaRPr lang="ru-RU"/>
          </a:p>
        </p:txBody>
      </p:sp>
    </p:spTree>
    <p:extLst>
      <p:ext uri="{BB962C8B-B14F-4D97-AF65-F5344CB8AC3E}">
        <p14:creationId xmlns:p14="http://schemas.microsoft.com/office/powerpoint/2010/main" val="1484160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5D0726E-275C-4687-ACC6-CB804DA5138C}" type="datetimeFigureOut">
              <a:rPr lang="ru-RU" smtClean="0"/>
              <a:t>28.02.2021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AA92D7B-EABD-46C4-8524-775DBDF821EE}" type="slidenum">
              <a:rPr lang="ru-RU" smtClean="0"/>
              <a:t>‹#›</a:t>
            </a:fld>
            <a:endParaRPr lang="ru-RU"/>
          </a:p>
        </p:txBody>
      </p:sp>
    </p:spTree>
    <p:extLst>
      <p:ext uri="{BB962C8B-B14F-4D97-AF65-F5344CB8AC3E}">
        <p14:creationId xmlns:p14="http://schemas.microsoft.com/office/powerpoint/2010/main" val="86855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5D0726E-275C-4687-ACC6-CB804DA5138C}" type="datetimeFigureOut">
              <a:rPr lang="ru-RU" smtClean="0"/>
              <a:t>28.02.2021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AA92D7B-EABD-46C4-8524-775DBDF821EE}" type="slidenum">
              <a:rPr lang="ru-RU" smtClean="0"/>
              <a:t>‹#›</a:t>
            </a:fld>
            <a:endParaRPr lang="ru-RU"/>
          </a:p>
        </p:txBody>
      </p:sp>
    </p:spTree>
    <p:extLst>
      <p:ext uri="{BB962C8B-B14F-4D97-AF65-F5344CB8AC3E}">
        <p14:creationId xmlns:p14="http://schemas.microsoft.com/office/powerpoint/2010/main" val="16789054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5D0726E-275C-4687-ACC6-CB804DA5138C}" type="datetimeFigureOut">
              <a:rPr lang="ru-RU" smtClean="0"/>
              <a:t>28.02.2021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AA92D7B-EABD-46C4-8524-775DBDF821EE}" type="slidenum">
              <a:rPr lang="ru-RU" smtClean="0"/>
              <a:t>‹#›</a:t>
            </a:fld>
            <a:endParaRPr lang="ru-RU"/>
          </a:p>
        </p:txBody>
      </p:sp>
    </p:spTree>
    <p:extLst>
      <p:ext uri="{BB962C8B-B14F-4D97-AF65-F5344CB8AC3E}">
        <p14:creationId xmlns:p14="http://schemas.microsoft.com/office/powerpoint/2010/main" val="1667636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5D0726E-275C-4687-ACC6-CB804DA5138C}" type="datetimeFigureOut">
              <a:rPr lang="ru-RU" smtClean="0"/>
              <a:t>28.02.2021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AA92D7B-EABD-46C4-8524-775DBDF821EE}" type="slidenum">
              <a:rPr lang="ru-RU" smtClean="0"/>
              <a:t>‹#›</a:t>
            </a:fld>
            <a:endParaRPr lang="ru-RU"/>
          </a:p>
        </p:txBody>
      </p:sp>
    </p:spTree>
    <p:extLst>
      <p:ext uri="{BB962C8B-B14F-4D97-AF65-F5344CB8AC3E}">
        <p14:creationId xmlns:p14="http://schemas.microsoft.com/office/powerpoint/2010/main" val="100214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5D0726E-275C-4687-ACC6-CB804DA5138C}" type="datetimeFigureOut">
              <a:rPr lang="ru-RU" smtClean="0"/>
              <a:t>28.02.2021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AA92D7B-EABD-46C4-8524-775DBDF821EE}" type="slidenum">
              <a:rPr lang="ru-RU" smtClean="0"/>
              <a:t>‹#›</a:t>
            </a:fld>
            <a:endParaRPr lang="ru-RU"/>
          </a:p>
        </p:txBody>
      </p:sp>
    </p:spTree>
    <p:extLst>
      <p:ext uri="{BB962C8B-B14F-4D97-AF65-F5344CB8AC3E}">
        <p14:creationId xmlns:p14="http://schemas.microsoft.com/office/powerpoint/2010/main" val="1283726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5D0726E-275C-4687-ACC6-CB804DA5138C}" type="datetimeFigureOut">
              <a:rPr lang="ru-RU" smtClean="0"/>
              <a:t>28.02.2021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AA92D7B-EABD-46C4-8524-775DBDF821EE}" type="slidenum">
              <a:rPr lang="ru-RU" smtClean="0"/>
              <a:t>‹#›</a:t>
            </a:fld>
            <a:endParaRPr lang="ru-RU"/>
          </a:p>
        </p:txBody>
      </p:sp>
    </p:spTree>
    <p:extLst>
      <p:ext uri="{BB962C8B-B14F-4D97-AF65-F5344CB8AC3E}">
        <p14:creationId xmlns:p14="http://schemas.microsoft.com/office/powerpoint/2010/main" val="3171925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45D0726E-275C-4687-ACC6-CB804DA5138C}" type="datetimeFigureOut">
              <a:rPr lang="ru-RU" smtClean="0"/>
              <a:t>28.02.2021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AA92D7B-EABD-46C4-8524-775DBDF821EE}" type="slidenum">
              <a:rPr lang="ru-RU" smtClean="0"/>
              <a:t>‹#›</a:t>
            </a:fld>
            <a:endParaRPr lang="ru-RU"/>
          </a:p>
        </p:txBody>
      </p:sp>
    </p:spTree>
    <p:extLst>
      <p:ext uri="{BB962C8B-B14F-4D97-AF65-F5344CB8AC3E}">
        <p14:creationId xmlns:p14="http://schemas.microsoft.com/office/powerpoint/2010/main" val="3713487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45D0726E-275C-4687-ACC6-CB804DA5138C}" type="datetimeFigureOut">
              <a:rPr lang="ru-RU" smtClean="0"/>
              <a:t>28.02.2021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AA92D7B-EABD-46C4-8524-775DBDF821EE}" type="slidenum">
              <a:rPr lang="ru-RU" smtClean="0"/>
              <a:t>‹#›</a:t>
            </a:fld>
            <a:endParaRPr lang="ru-RU"/>
          </a:p>
        </p:txBody>
      </p:sp>
    </p:spTree>
    <p:extLst>
      <p:ext uri="{BB962C8B-B14F-4D97-AF65-F5344CB8AC3E}">
        <p14:creationId xmlns:p14="http://schemas.microsoft.com/office/powerpoint/2010/main" val="3476531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5D0726E-275C-4687-ACC6-CB804DA5138C}" type="datetimeFigureOut">
              <a:rPr lang="ru-RU" smtClean="0"/>
              <a:t>28.02.2021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AA92D7B-EABD-46C4-8524-775DBDF821EE}" type="slidenum">
              <a:rPr lang="ru-RU" smtClean="0"/>
              <a:t>‹#›</a:t>
            </a:fld>
            <a:endParaRPr lang="ru-RU"/>
          </a:p>
        </p:txBody>
      </p:sp>
    </p:spTree>
    <p:extLst>
      <p:ext uri="{BB962C8B-B14F-4D97-AF65-F5344CB8AC3E}">
        <p14:creationId xmlns:p14="http://schemas.microsoft.com/office/powerpoint/2010/main" val="3897569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5D0726E-275C-4687-ACC6-CB804DA5138C}" type="datetimeFigureOut">
              <a:rPr lang="ru-RU" smtClean="0"/>
              <a:t>28.02.2021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AA92D7B-EABD-46C4-8524-775DBDF821EE}" type="slidenum">
              <a:rPr lang="ru-RU" smtClean="0"/>
              <a:t>‹#›</a:t>
            </a:fld>
            <a:endParaRPr lang="ru-RU"/>
          </a:p>
        </p:txBody>
      </p:sp>
    </p:spTree>
    <p:extLst>
      <p:ext uri="{BB962C8B-B14F-4D97-AF65-F5344CB8AC3E}">
        <p14:creationId xmlns:p14="http://schemas.microsoft.com/office/powerpoint/2010/main" val="2313059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D0726E-275C-4687-ACC6-CB804DA5138C}" type="datetimeFigureOut">
              <a:rPr lang="ru-RU" smtClean="0"/>
              <a:t>28.02.2021</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A92D7B-EABD-46C4-8524-775DBDF821EE}" type="slidenum">
              <a:rPr lang="ru-RU" smtClean="0"/>
              <a:t>‹#›</a:t>
            </a:fld>
            <a:endParaRPr lang="ru-RU"/>
          </a:p>
        </p:txBody>
      </p:sp>
    </p:spTree>
    <p:extLst>
      <p:ext uri="{BB962C8B-B14F-4D97-AF65-F5344CB8AC3E}">
        <p14:creationId xmlns:p14="http://schemas.microsoft.com/office/powerpoint/2010/main" val="2081530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30307" y="1506071"/>
            <a:ext cx="11013140" cy="1882588"/>
          </a:xfrm>
        </p:spPr>
        <p:txBody>
          <a:bodyPr>
            <a:noAutofit/>
          </a:bodyPr>
          <a:lstStyle/>
          <a:p>
            <a:r>
              <a:rPr lang="kk-KZ" sz="4800" b="1" i="1" smtClean="0">
                <a:latin typeface="Bookman Old Style" panose="02050604050505020204" pitchFamily="18" charset="0"/>
              </a:rPr>
              <a:t>Количественный и качественный учет земель</a:t>
            </a:r>
            <a:endParaRPr lang="ru-RU" sz="4800" b="1" i="1">
              <a:latin typeface="Bookman Old Style" panose="02050604050505020204" pitchFamily="18" charset="0"/>
            </a:endParaRPr>
          </a:p>
        </p:txBody>
      </p:sp>
    </p:spTree>
    <p:extLst>
      <p:ext uri="{BB962C8B-B14F-4D97-AF65-F5344CB8AC3E}">
        <p14:creationId xmlns:p14="http://schemas.microsoft.com/office/powerpoint/2010/main" val="2499576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95837" y="611374"/>
            <a:ext cx="11013140" cy="5587719"/>
          </a:xfrm>
        </p:spPr>
        <p:txBody>
          <a:bodyPr>
            <a:noAutofit/>
          </a:bodyPr>
          <a:lstStyle/>
          <a:p>
            <a:pPr algn="just"/>
            <a:r>
              <a:rPr lang="ru-RU" sz="2400" smtClean="0">
                <a:latin typeface="Bookman Old Style" panose="02050604050505020204" pitchFamily="18" charset="0"/>
              </a:rPr>
              <a:t>Необходимую земельно-кадастровую информацию обеспечивают материалы различного рода обследований земель, задача которых заключается в выявлении фактического состояния земельных угодий и определение возможности более интенсивного их использования в дальнейшем.</a:t>
            </a:r>
            <a:br>
              <a:rPr lang="ru-RU" sz="2400" smtClean="0">
                <a:latin typeface="Bookman Old Style" panose="02050604050505020204" pitchFamily="18" charset="0"/>
              </a:rPr>
            </a:br>
            <a:r>
              <a:rPr lang="ru-RU" sz="2400" smtClean="0">
                <a:latin typeface="Bookman Old Style" panose="02050604050505020204" pitchFamily="18" charset="0"/>
              </a:rPr>
              <a:t>Обследования делятся на два вида: </a:t>
            </a:r>
            <a:r>
              <a:rPr lang="ru-RU" sz="2400" b="1" i="1" smtClean="0">
                <a:latin typeface="Bookman Old Style" panose="02050604050505020204" pitchFamily="18" charset="0"/>
              </a:rPr>
              <a:t>агрохозяйственные</a:t>
            </a:r>
            <a:r>
              <a:rPr lang="ru-RU" sz="2400" smtClean="0">
                <a:latin typeface="Bookman Old Style" panose="02050604050505020204" pitchFamily="18" charset="0"/>
              </a:rPr>
              <a:t> и </a:t>
            </a:r>
            <a:r>
              <a:rPr lang="ru-RU" sz="2400" b="1" i="1" smtClean="0">
                <a:latin typeface="Bookman Old Style" panose="02050604050505020204" pitchFamily="18" charset="0"/>
              </a:rPr>
              <a:t>специальные</a:t>
            </a:r>
            <a:r>
              <a:rPr lang="ru-RU" sz="2400" b="1" smtClean="0">
                <a:latin typeface="Bookman Old Style" panose="02050604050505020204" pitchFamily="18" charset="0"/>
              </a:rPr>
              <a:t>. </a:t>
            </a:r>
            <a:r>
              <a:rPr lang="ru-RU" sz="2400" smtClean="0">
                <a:latin typeface="Bookman Old Style" panose="02050604050505020204" pitchFamily="18" charset="0"/>
              </a:rPr>
              <a:t/>
            </a:r>
            <a:br>
              <a:rPr lang="ru-RU" sz="2400" smtClean="0">
                <a:latin typeface="Bookman Old Style" panose="02050604050505020204" pitchFamily="18" charset="0"/>
              </a:rPr>
            </a:br>
            <a:r>
              <a:rPr lang="ru-RU" sz="2400" b="1" i="1" smtClean="0">
                <a:latin typeface="Bookman Old Style" panose="02050604050505020204" pitchFamily="18" charset="0"/>
              </a:rPr>
              <a:t>Агрохозяйственные</a:t>
            </a:r>
            <a:r>
              <a:rPr lang="ru-RU" sz="2400" smtClean="0">
                <a:latin typeface="Bookman Old Style" panose="02050604050505020204" pitchFamily="18" charset="0"/>
              </a:rPr>
              <a:t> обследования обеспечивают получение необходимых сведений о качественном состоянии земель по внешним признакам и данным хозяйственного пользования. При осмотре землепользования каждому земельному участку дают характеристику по типу почвы, механическому составу, глубине гумусового горизонта, степени кислотности, засоренности камнями, увлажненности, уровню грунтовых вод, подверженности эрозии, крутизне склонов, пригодности к машинно-тракторной обработке и другим показателям, определяющим степень плодородия почвы и возможность более рационального использования земель. </a:t>
            </a:r>
            <a:endParaRPr lang="ru-RU" sz="2400">
              <a:latin typeface="Bookman Old Style" panose="02050604050505020204" pitchFamily="18" charset="0"/>
            </a:endParaRPr>
          </a:p>
        </p:txBody>
      </p:sp>
    </p:spTree>
    <p:extLst>
      <p:ext uri="{BB962C8B-B14F-4D97-AF65-F5344CB8AC3E}">
        <p14:creationId xmlns:p14="http://schemas.microsoft.com/office/powerpoint/2010/main" val="12613141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70647" y="355880"/>
            <a:ext cx="10878671" cy="5977685"/>
          </a:xfrm>
        </p:spPr>
        <p:txBody>
          <a:bodyPr>
            <a:noAutofit/>
          </a:bodyPr>
          <a:lstStyle/>
          <a:p>
            <a:pPr algn="just"/>
            <a:r>
              <a:rPr lang="ru-RU" sz="2400" smtClean="0">
                <a:latin typeface="Bookman Old Style" panose="02050604050505020204" pitchFamily="18" charset="0"/>
              </a:rPr>
              <a:t>Однако, агрохозяйственные обследования дают неполную характеристику землепользования, поэтому, кроме агрохозяйственных, проводятся </a:t>
            </a:r>
            <a:r>
              <a:rPr lang="ru-RU" sz="2400" b="1" i="1" smtClean="0">
                <a:latin typeface="Bookman Old Style" panose="02050604050505020204" pitchFamily="18" charset="0"/>
              </a:rPr>
              <a:t>специальные</a:t>
            </a:r>
            <a:r>
              <a:rPr lang="ru-RU" sz="2400" smtClean="0">
                <a:latin typeface="Bookman Old Style" panose="02050604050505020204" pitchFamily="18" charset="0"/>
              </a:rPr>
              <a:t> обследования земель, к которым относятся </a:t>
            </a:r>
            <a:r>
              <a:rPr lang="ru-RU" sz="2400" i="1" smtClean="0">
                <a:latin typeface="Bookman Old Style" panose="02050604050505020204" pitchFamily="18" charset="0"/>
              </a:rPr>
              <a:t>почвенные</a:t>
            </a:r>
            <a:r>
              <a:rPr lang="ru-RU" sz="2400" smtClean="0">
                <a:latin typeface="Bookman Old Style" panose="02050604050505020204" pitchFamily="18" charset="0"/>
              </a:rPr>
              <a:t>, </a:t>
            </a:r>
            <a:r>
              <a:rPr lang="ru-RU" sz="2400" i="1" smtClean="0">
                <a:latin typeface="Bookman Old Style" panose="02050604050505020204" pitchFamily="18" charset="0"/>
              </a:rPr>
              <a:t>агрохимические</a:t>
            </a:r>
            <a:r>
              <a:rPr lang="ru-RU" sz="2400" smtClean="0">
                <a:latin typeface="Bookman Old Style" panose="02050604050505020204" pitchFamily="18" charset="0"/>
              </a:rPr>
              <a:t>, </a:t>
            </a:r>
            <a:r>
              <a:rPr lang="ru-RU" sz="2400" i="1" smtClean="0">
                <a:latin typeface="Bookman Old Style" panose="02050604050505020204" pitchFamily="18" charset="0"/>
              </a:rPr>
              <a:t>мелиоративные</a:t>
            </a:r>
            <a:r>
              <a:rPr lang="ru-RU" sz="2400" smtClean="0">
                <a:latin typeface="Bookman Old Style" panose="02050604050505020204" pitchFamily="18" charset="0"/>
              </a:rPr>
              <a:t> и </a:t>
            </a:r>
            <a:r>
              <a:rPr lang="ru-RU" sz="2400" i="1" smtClean="0">
                <a:latin typeface="Bookman Old Style" panose="02050604050505020204" pitchFamily="18" charset="0"/>
              </a:rPr>
              <a:t>геоботанические</a:t>
            </a:r>
            <a:r>
              <a:rPr lang="ru-RU" sz="2400" smtClean="0">
                <a:latin typeface="Bookman Old Style" panose="02050604050505020204" pitchFamily="18" charset="0"/>
              </a:rPr>
              <a:t>. </a:t>
            </a:r>
            <a:r>
              <a:rPr lang="ru-RU" sz="2400" i="1" smtClean="0">
                <a:latin typeface="Bookman Old Style" panose="02050604050505020204" pitchFamily="18" charset="0"/>
              </a:rPr>
              <a:t>Почвенные</a:t>
            </a:r>
            <a:r>
              <a:rPr lang="ru-RU" sz="2400" smtClean="0">
                <a:latin typeface="Bookman Old Style" panose="02050604050505020204" pitchFamily="18" charset="0"/>
              </a:rPr>
              <a:t> обследования проводятся с целью получения количественных показателей по основным природным свойствам почв, используемых затем при их бонитировке. Показатели почвенных обследований получают в результате выполнения полевых и лабораторных анализов. </a:t>
            </a:r>
            <a:r>
              <a:rPr lang="ru-RU" sz="2400" i="1" smtClean="0">
                <a:latin typeface="Bookman Old Style" panose="02050604050505020204" pitchFamily="18" charset="0"/>
              </a:rPr>
              <a:t>Агрохимические</a:t>
            </a:r>
            <a:r>
              <a:rPr lang="ru-RU" sz="2400" smtClean="0">
                <a:latin typeface="Bookman Old Style" panose="02050604050505020204" pitchFamily="18" charset="0"/>
              </a:rPr>
              <a:t> обследования дают характеристику почвы по обеспеченности питательными веществами. Для характеристики земель по глубине залегания грунтовых вод и степени их увлажненности проводят </a:t>
            </a:r>
            <a:r>
              <a:rPr lang="ru-RU" sz="2400" i="1" smtClean="0">
                <a:latin typeface="Bookman Old Style" panose="02050604050505020204" pitchFamily="18" charset="0"/>
              </a:rPr>
              <a:t>мелиоративные</a:t>
            </a:r>
            <a:r>
              <a:rPr lang="ru-RU" sz="2400" smtClean="0">
                <a:latin typeface="Bookman Old Style" panose="02050604050505020204" pitchFamily="18" charset="0"/>
              </a:rPr>
              <a:t> обследования. </a:t>
            </a:r>
            <a:r>
              <a:rPr lang="ru-RU" sz="2400" i="1" smtClean="0">
                <a:latin typeface="Bookman Old Style" panose="02050604050505020204" pitchFamily="18" charset="0"/>
              </a:rPr>
              <a:t>Геоботанические</a:t>
            </a:r>
            <a:r>
              <a:rPr lang="ru-RU" sz="2400" smtClean="0">
                <a:latin typeface="Bookman Old Style" panose="02050604050505020204" pitchFamily="18" charset="0"/>
              </a:rPr>
              <a:t> обследования обеспечивают характеристику естественных кормовых угодий по составу и качеству травостоя. При этом проводится классификация типов кормовых угодий, дается кормовая характеристика и т.п. </a:t>
            </a:r>
            <a:endParaRPr lang="ru-RU" sz="2400">
              <a:latin typeface="Bookman Old Style" panose="02050604050505020204" pitchFamily="18" charset="0"/>
            </a:endParaRPr>
          </a:p>
        </p:txBody>
      </p:sp>
    </p:spTree>
    <p:extLst>
      <p:ext uri="{BB962C8B-B14F-4D97-AF65-F5344CB8AC3E}">
        <p14:creationId xmlns:p14="http://schemas.microsoft.com/office/powerpoint/2010/main" val="4101860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8565" y="806823"/>
            <a:ext cx="10421471" cy="4518212"/>
          </a:xfrm>
        </p:spPr>
        <p:txBody>
          <a:bodyPr>
            <a:noAutofit/>
          </a:bodyPr>
          <a:lstStyle/>
          <a:p>
            <a:pPr algn="just"/>
            <a:r>
              <a:rPr lang="ru-RU" sz="2400" smtClean="0">
                <a:latin typeface="Bookman Old Style" panose="02050604050505020204" pitchFamily="18" charset="0"/>
              </a:rPr>
              <a:t>При учете количества земель не только определяют общую площадь земельного фонда, категорий земель, территорий административных единиц, землепользовании и землевладений, но и получают сведения о площадях мелиорируемых земель, видах и подвидах угодий. Важным является то, что учет земель ведется по фактическим размерам и состоянию земельных угодий на доброкачественных планово-картографических материалах и текущих данных, выявленных электронно-графическим способом и в соответствии с действующей классификацией земель.</a:t>
            </a:r>
            <a:br>
              <a:rPr lang="ru-RU" sz="2400" smtClean="0">
                <a:latin typeface="Bookman Old Style" panose="02050604050505020204" pitchFamily="18" charset="0"/>
              </a:rPr>
            </a:br>
            <a:r>
              <a:rPr lang="ru-RU" sz="2400" smtClean="0">
                <a:latin typeface="Bookman Old Style" panose="02050604050505020204" pitchFamily="18" charset="0"/>
              </a:rPr>
              <a:t>Все земли земельного фонда подразделяются на типы (сельскохозяйственные и несельскохозяйственные угодья), виды и подвиды угодий. </a:t>
            </a:r>
            <a:endParaRPr lang="ru-RU" sz="2400">
              <a:latin typeface="Bookman Old Style" panose="02050604050505020204" pitchFamily="18" charset="0"/>
            </a:endParaRPr>
          </a:p>
        </p:txBody>
      </p:sp>
    </p:spTree>
    <p:extLst>
      <p:ext uri="{BB962C8B-B14F-4D97-AF65-F5344CB8AC3E}">
        <p14:creationId xmlns:p14="http://schemas.microsoft.com/office/powerpoint/2010/main" val="632846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51329" y="484093"/>
            <a:ext cx="10690412" cy="5755341"/>
          </a:xfrm>
        </p:spPr>
        <p:txBody>
          <a:bodyPr>
            <a:noAutofit/>
          </a:bodyPr>
          <a:lstStyle/>
          <a:p>
            <a:pPr algn="just"/>
            <a:r>
              <a:rPr lang="ru-RU" sz="2800" b="1" i="1" smtClean="0">
                <a:latin typeface="Bookman Old Style" panose="02050604050505020204" pitchFamily="18" charset="0"/>
              </a:rPr>
              <a:t>Пашня</a:t>
            </a:r>
            <a:r>
              <a:rPr lang="ru-RU" sz="2800" smtClean="0">
                <a:latin typeface="Bookman Old Style" panose="02050604050505020204" pitchFamily="18" charset="0"/>
              </a:rPr>
              <a:t> включает такие разновидности, как мелиорированная пашня и немелиорированная пашня. Каждая разновидность включает такие подвиды, как: пашня чистая, пашня, засоренная камнями; пашня засоленная и солонцеватая; пашня, подверженная водной, ветровой и ирригационной эрозии; пашня, заросшая кустарником; пашня переувлажненная и заболоченная и др. </a:t>
            </a:r>
            <a:br>
              <a:rPr lang="ru-RU" sz="2800" smtClean="0">
                <a:latin typeface="Bookman Old Style" panose="02050604050505020204" pitchFamily="18" charset="0"/>
              </a:rPr>
            </a:br>
            <a:r>
              <a:rPr lang="ru-RU" sz="2800" b="1" i="1" smtClean="0">
                <a:latin typeface="Bookman Old Style" panose="02050604050505020204" pitchFamily="18" charset="0"/>
              </a:rPr>
              <a:t>Многолетние насаждения</a:t>
            </a:r>
            <a:r>
              <a:rPr lang="ru-RU" sz="2800" smtClean="0">
                <a:latin typeface="Bookman Old Style" panose="02050604050505020204" pitchFamily="18" charset="0"/>
              </a:rPr>
              <a:t> включают такие разновидности, как неорошаемые многолетние насаждения и орошаемые многолетние насаждения. Подвиды: сады, виноградники, ягодники, плодовые питомники, площади плантаций (лекарственных, цветочных, декоративных, специальных технических культур и т. д.). </a:t>
            </a:r>
            <a:endParaRPr lang="ru-RU" sz="2800">
              <a:latin typeface="Bookman Old Style" panose="02050604050505020204" pitchFamily="18" charset="0"/>
            </a:endParaRPr>
          </a:p>
        </p:txBody>
      </p:sp>
    </p:spTree>
    <p:extLst>
      <p:ext uri="{BB962C8B-B14F-4D97-AF65-F5344CB8AC3E}">
        <p14:creationId xmlns:p14="http://schemas.microsoft.com/office/powerpoint/2010/main" val="561229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78223" y="699247"/>
            <a:ext cx="10529047" cy="5230906"/>
          </a:xfrm>
        </p:spPr>
        <p:txBody>
          <a:bodyPr>
            <a:noAutofit/>
          </a:bodyPr>
          <a:lstStyle/>
          <a:p>
            <a:pPr algn="just"/>
            <a:r>
              <a:rPr lang="ru-RU" sz="2600" smtClean="0">
                <a:latin typeface="Bookman Old Style" panose="02050604050505020204" pitchFamily="18" charset="0"/>
              </a:rPr>
              <a:t>Разновидности </a:t>
            </a:r>
            <a:r>
              <a:rPr lang="ru-RU" sz="2600" b="1" i="1" smtClean="0">
                <a:latin typeface="Bookman Old Style" panose="02050604050505020204" pitchFamily="18" charset="0"/>
              </a:rPr>
              <a:t>сенокосов</a:t>
            </a:r>
            <a:r>
              <a:rPr lang="ru-RU" sz="2600" smtClean="0">
                <a:latin typeface="Bookman Old Style" panose="02050604050505020204" pitchFamily="18" charset="0"/>
              </a:rPr>
              <a:t>: заливные, суходольные, заболоченные. Подвиды сенокосов включают чистые, культурные, коренного улучшения, закочкаренные, залесенные, засоренные вредными, непоедаемыми и ядовитыми растениями. </a:t>
            </a:r>
            <a:br>
              <a:rPr lang="ru-RU" sz="2600" smtClean="0">
                <a:latin typeface="Bookman Old Style" panose="02050604050505020204" pitchFamily="18" charset="0"/>
              </a:rPr>
            </a:br>
            <a:r>
              <a:rPr lang="ru-RU" sz="2600" b="1" i="1" smtClean="0">
                <a:latin typeface="Bookman Old Style" panose="02050604050505020204" pitchFamily="18" charset="0"/>
              </a:rPr>
              <a:t>Пастбища</a:t>
            </a:r>
            <a:r>
              <a:rPr lang="ru-RU" sz="2600" smtClean="0">
                <a:latin typeface="Bookman Old Style" panose="02050604050505020204" pitchFamily="18" charset="0"/>
              </a:rPr>
              <a:t> подразделяются на заливные, суходольные и заболоченные. Подвиды пастбищ - культурные пастбища, пастбища коренного и поверхностного улучшения, чистые, закочкаренные, закустаренные, засоренные вредными и ядовитыми травами. Особо учитываются горные пастбища, зимние пастбища, обводненные. </a:t>
            </a:r>
            <a:br>
              <a:rPr lang="ru-RU" sz="2600" smtClean="0">
                <a:latin typeface="Bookman Old Style" panose="02050604050505020204" pitchFamily="18" charset="0"/>
              </a:rPr>
            </a:br>
            <a:r>
              <a:rPr lang="ru-RU" sz="2600" b="1" i="1" smtClean="0">
                <a:latin typeface="Bookman Old Style" panose="02050604050505020204" pitchFamily="18" charset="0"/>
              </a:rPr>
              <a:t>Залежь</a:t>
            </a:r>
            <a:r>
              <a:rPr lang="ru-RU" sz="2600" smtClean="0">
                <a:latin typeface="Bookman Old Style" panose="02050604050505020204" pitchFamily="18" charset="0"/>
              </a:rPr>
              <a:t> подразделяется на такие же подвиды, что и пашня. Несельскохозяйственные угодья также подразделяются на виды, разновидности и подвиды.</a:t>
            </a:r>
            <a:endParaRPr lang="ru-RU" sz="2600">
              <a:latin typeface="Bookman Old Style" panose="02050604050505020204" pitchFamily="18" charset="0"/>
            </a:endParaRPr>
          </a:p>
        </p:txBody>
      </p:sp>
    </p:spTree>
    <p:extLst>
      <p:ext uri="{BB962C8B-B14F-4D97-AF65-F5344CB8AC3E}">
        <p14:creationId xmlns:p14="http://schemas.microsoft.com/office/powerpoint/2010/main" val="272337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5459" y="1425388"/>
            <a:ext cx="10529047" cy="3980328"/>
          </a:xfrm>
        </p:spPr>
        <p:txBody>
          <a:bodyPr>
            <a:noAutofit/>
          </a:bodyPr>
          <a:lstStyle/>
          <a:p>
            <a:pPr algn="just"/>
            <a:r>
              <a:rPr lang="ru-RU" sz="2800" smtClean="0">
                <a:latin typeface="Bookman Old Style" panose="02050604050505020204" pitchFamily="18" charset="0"/>
              </a:rPr>
              <a:t>Отдельно учитываются земли, занятые дорогами и прогонами, постройками и дворами, улицами и площадями, песками, оврагами, ледниками, земли, нарушенные при разработке полезных ископаемых, земли, занятые оползнями, осыпями, глинистыми и щебенчатыми поверхностями, галечниками, и прочие земли, не используемые в сельском хозяйстве. Особую хозяйственную ценность имеют угодья на орошаемых и осушенных землях.</a:t>
            </a:r>
            <a:endParaRPr lang="ru-RU" sz="2600">
              <a:latin typeface="Bookman Old Style" panose="02050604050505020204" pitchFamily="18" charset="0"/>
            </a:endParaRPr>
          </a:p>
        </p:txBody>
      </p:sp>
    </p:spTree>
    <p:extLst>
      <p:ext uri="{BB962C8B-B14F-4D97-AF65-F5344CB8AC3E}">
        <p14:creationId xmlns:p14="http://schemas.microsoft.com/office/powerpoint/2010/main" val="1180267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5459" y="551329"/>
            <a:ext cx="10529047" cy="5862918"/>
          </a:xfrm>
        </p:spPr>
        <p:txBody>
          <a:bodyPr>
            <a:noAutofit/>
          </a:bodyPr>
          <a:lstStyle/>
          <a:p>
            <a:pPr algn="just"/>
            <a:r>
              <a:rPr lang="ru-RU" sz="2800" smtClean="0">
                <a:latin typeface="Bookman Old Style" panose="02050604050505020204" pitchFamily="18" charset="0"/>
              </a:rPr>
              <a:t>Важнейшей и сложной проблемой при учете земель является определение и фиксация качества земли как природного ресурса и как средства производства, это обусловливает необходимость классификации, прежде всего по почвам, которые наиболее полно выражают сущность земли. Почвы различаются в первую очередь по происхождению и развитию. Поэтому при учете земель применяется определенная группировка почв и классификация земель. Ввиду многообразия почвенных разновидностей для характеристики качества земель при учете почвы объединяют в группы, характерные для почвенного покрова каждой природно-экономической зоны. Всего насчитывается 350 групп почв.</a:t>
            </a:r>
            <a:endParaRPr lang="ru-RU" sz="2600">
              <a:latin typeface="Bookman Old Style" panose="02050604050505020204" pitchFamily="18" charset="0"/>
            </a:endParaRPr>
          </a:p>
        </p:txBody>
      </p:sp>
    </p:spTree>
    <p:extLst>
      <p:ext uri="{BB962C8B-B14F-4D97-AF65-F5344CB8AC3E}">
        <p14:creationId xmlns:p14="http://schemas.microsoft.com/office/powerpoint/2010/main" val="32557749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5459" y="551329"/>
            <a:ext cx="10529047" cy="5862918"/>
          </a:xfrm>
        </p:spPr>
        <p:txBody>
          <a:bodyPr>
            <a:noAutofit/>
          </a:bodyPr>
          <a:lstStyle/>
          <a:p>
            <a:pPr algn="just"/>
            <a:r>
              <a:rPr lang="ru-RU" sz="2800" smtClean="0">
                <a:latin typeface="Bookman Old Style" panose="02050604050505020204" pitchFamily="18" charset="0"/>
              </a:rPr>
              <a:t>Важнейшей и сложной проблемой при учете земель является определение и фиксация качества земли как природного ресурса и как средства производства, это обусловливает необходимость классификации, прежде всего по почвам, которые наиболее полно выражают сущность земли. Почвы различаются в первую очередь по происхождению и развитию. Поэтому при учете земель применяется определенная группировка почв и классификация земель. Ввиду многообразия почвенных разновидностей для характеристики качества земель при учете почвы объединяют в группы, характерные для почвенного покрова каждой природно-экономической зоны. Всего насчитывается 350 групп почв.</a:t>
            </a:r>
            <a:endParaRPr lang="ru-RU" sz="2600">
              <a:latin typeface="Bookman Old Style" panose="02050604050505020204" pitchFamily="18" charset="0"/>
            </a:endParaRPr>
          </a:p>
        </p:txBody>
      </p:sp>
    </p:spTree>
    <p:extLst>
      <p:ext uri="{BB962C8B-B14F-4D97-AF65-F5344CB8AC3E}">
        <p14:creationId xmlns:p14="http://schemas.microsoft.com/office/powerpoint/2010/main" val="169701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97542" y="672352"/>
            <a:ext cx="10717306" cy="5715001"/>
          </a:xfrm>
        </p:spPr>
        <p:txBody>
          <a:bodyPr>
            <a:noAutofit/>
          </a:bodyPr>
          <a:lstStyle/>
          <a:p>
            <a:pPr algn="just"/>
            <a:r>
              <a:rPr lang="ru-RU" sz="2800" smtClean="0">
                <a:latin typeface="Bookman Old Style" panose="02050604050505020204" pitchFamily="18" charset="0"/>
              </a:rPr>
              <a:t>В зависимости от свойств почв группы подразделяются на подгруппы: </a:t>
            </a:r>
            <a:br>
              <a:rPr lang="ru-RU" sz="2800" smtClean="0">
                <a:latin typeface="Bookman Old Style" panose="02050604050505020204" pitchFamily="18" charset="0"/>
              </a:rPr>
            </a:br>
            <a:r>
              <a:rPr lang="ru-RU" sz="2800" smtClean="0">
                <a:latin typeface="Bookman Old Style" panose="02050604050505020204" pitchFamily="18" charset="0"/>
              </a:rPr>
              <a:t>- </a:t>
            </a:r>
            <a:r>
              <a:rPr lang="ru-RU" sz="2800" b="1" i="1" smtClean="0">
                <a:latin typeface="Bookman Old Style" panose="02050604050505020204" pitchFamily="18" charset="0"/>
              </a:rPr>
              <a:t>по механическому составу </a:t>
            </a:r>
            <a:r>
              <a:rPr lang="ru-RU" sz="2800" smtClean="0">
                <a:latin typeface="Bookman Old Style" panose="02050604050505020204" pitchFamily="18" charset="0"/>
              </a:rPr>
              <a:t>на 6 подгрупп (глинистые и тяжелосуглинистые, суглинистые, легкосуглинистые, супесчаные и песчаные); </a:t>
            </a:r>
            <a:br>
              <a:rPr lang="ru-RU" sz="2800" smtClean="0">
                <a:latin typeface="Bookman Old Style" panose="02050604050505020204" pitchFamily="18" charset="0"/>
              </a:rPr>
            </a:br>
            <a:r>
              <a:rPr lang="ru-RU" sz="2800" smtClean="0">
                <a:latin typeface="Bookman Old Style" panose="02050604050505020204" pitchFamily="18" charset="0"/>
              </a:rPr>
              <a:t>- </a:t>
            </a:r>
            <a:r>
              <a:rPr lang="ru-RU" sz="2800" b="1" i="1" smtClean="0">
                <a:latin typeface="Bookman Old Style" panose="02050604050505020204" pitchFamily="18" charset="0"/>
              </a:rPr>
              <a:t>по степени каменистости </a:t>
            </a:r>
            <a:r>
              <a:rPr lang="ru-RU" sz="2800" smtClean="0">
                <a:latin typeface="Bookman Old Style" panose="02050604050505020204" pitchFamily="18" charset="0"/>
              </a:rPr>
              <a:t>на 4 подгруппы (малокаменистые, умеренно каменистые, многокаменистые и очень каменистые); </a:t>
            </a:r>
            <a:br>
              <a:rPr lang="ru-RU" sz="2800" smtClean="0">
                <a:latin typeface="Bookman Old Style" panose="02050604050505020204" pitchFamily="18" charset="0"/>
              </a:rPr>
            </a:br>
            <a:r>
              <a:rPr lang="ru-RU" sz="2800" smtClean="0">
                <a:latin typeface="Bookman Old Style" panose="02050604050505020204" pitchFamily="18" charset="0"/>
              </a:rPr>
              <a:t>- </a:t>
            </a:r>
            <a:r>
              <a:rPr lang="ru-RU" sz="2800" b="1" i="1" smtClean="0">
                <a:latin typeface="Bookman Old Style" panose="02050604050505020204" pitchFamily="18" charset="0"/>
              </a:rPr>
              <a:t>по уклонам местности </a:t>
            </a:r>
            <a:r>
              <a:rPr lang="ru-RU" sz="2800" smtClean="0">
                <a:latin typeface="Bookman Old Style" panose="02050604050505020204" pitchFamily="18" charset="0"/>
              </a:rPr>
              <a:t>на 4 подгруппы (пологих склонов от 5° до 8-10°; покато-крутых склонов от 10° до 12—15°); </a:t>
            </a:r>
            <a:br>
              <a:rPr lang="ru-RU" sz="2800" smtClean="0">
                <a:latin typeface="Bookman Old Style" panose="02050604050505020204" pitchFamily="18" charset="0"/>
              </a:rPr>
            </a:br>
            <a:r>
              <a:rPr lang="ru-RU" sz="2800" smtClean="0">
                <a:latin typeface="Bookman Old Style" panose="02050604050505020204" pitchFamily="18" charset="0"/>
              </a:rPr>
              <a:t>- </a:t>
            </a:r>
            <a:r>
              <a:rPr lang="ru-RU" sz="2800" b="1" i="1" smtClean="0">
                <a:latin typeface="Bookman Old Style" panose="02050604050505020204" pitchFamily="18" charset="0"/>
              </a:rPr>
              <a:t>по подверженности эрозии и дефляции, по заболоченности, по засоленности, по солонцеватости </a:t>
            </a:r>
            <a:r>
              <a:rPr lang="ru-RU" sz="2800" smtClean="0">
                <a:latin typeface="Bookman Old Style" panose="02050604050505020204" pitchFamily="18" charset="0"/>
              </a:rPr>
              <a:t>на 3 подгруппы (слабо, средне, сильно). </a:t>
            </a:r>
            <a:endParaRPr lang="ru-RU" sz="2600">
              <a:latin typeface="Bookman Old Style" panose="02050604050505020204" pitchFamily="18" charset="0"/>
            </a:endParaRPr>
          </a:p>
        </p:txBody>
      </p:sp>
    </p:spTree>
    <p:extLst>
      <p:ext uri="{BB962C8B-B14F-4D97-AF65-F5344CB8AC3E}">
        <p14:creationId xmlns:p14="http://schemas.microsoft.com/office/powerpoint/2010/main" val="4053032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05118" y="1277470"/>
            <a:ext cx="10717306" cy="3146612"/>
          </a:xfrm>
        </p:spPr>
        <p:txBody>
          <a:bodyPr>
            <a:noAutofit/>
          </a:bodyPr>
          <a:lstStyle/>
          <a:p>
            <a:pPr algn="just"/>
            <a:r>
              <a:rPr lang="ru-RU" sz="2800" smtClean="0">
                <a:latin typeface="Bookman Old Style" panose="02050604050505020204" pitchFamily="18" charset="0"/>
              </a:rPr>
              <a:t>Качество земли как средства производства определяется не только почвами, но и другими природными факторами (климат, рельеф и т. д.), а также хозяйственной деятельностью человека. Поэтому при учете качества земель составе земельного фонда выделяются специальные категории, зональные типы, классы, подклассы и виды земель. </a:t>
            </a:r>
            <a:endParaRPr lang="ru-RU" sz="2600">
              <a:latin typeface="Bookman Old Style" panose="02050604050505020204" pitchFamily="18" charset="0"/>
            </a:endParaRPr>
          </a:p>
        </p:txBody>
      </p:sp>
    </p:spTree>
    <p:extLst>
      <p:ext uri="{BB962C8B-B14F-4D97-AF65-F5344CB8AC3E}">
        <p14:creationId xmlns:p14="http://schemas.microsoft.com/office/powerpoint/2010/main" val="3903651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91670" y="766481"/>
            <a:ext cx="10986247" cy="4894731"/>
          </a:xfrm>
        </p:spPr>
        <p:txBody>
          <a:bodyPr>
            <a:noAutofit/>
          </a:bodyPr>
          <a:lstStyle/>
          <a:p>
            <a:pPr algn="just"/>
            <a:r>
              <a:rPr lang="ru-RU" sz="2800" smtClean="0">
                <a:latin typeface="Bookman Old Style" panose="02050604050505020204" pitchFamily="18" charset="0"/>
              </a:rPr>
              <a:t>Выделены следующие категории: </a:t>
            </a:r>
            <a:br>
              <a:rPr lang="ru-RU" sz="2800" smtClean="0">
                <a:latin typeface="Bookman Old Style" panose="02050604050505020204" pitchFamily="18" charset="0"/>
              </a:rPr>
            </a:br>
            <a:r>
              <a:rPr lang="ru-RU" sz="2800" smtClean="0">
                <a:latin typeface="Bookman Old Style" panose="02050604050505020204" pitchFamily="18" charset="0"/>
              </a:rPr>
              <a:t>1. Земли преимущественно пахотного значения; </a:t>
            </a:r>
            <a:br>
              <a:rPr lang="ru-RU" sz="2800" smtClean="0">
                <a:latin typeface="Bookman Old Style" panose="02050604050505020204" pitchFamily="18" charset="0"/>
              </a:rPr>
            </a:br>
            <a:r>
              <a:rPr lang="ru-RU" sz="2800" smtClean="0">
                <a:latin typeface="Bookman Old Style" panose="02050604050505020204" pitchFamily="18" charset="0"/>
              </a:rPr>
              <a:t>2. Земли преимущественно сенокосного значения; </a:t>
            </a:r>
            <a:br>
              <a:rPr lang="ru-RU" sz="2800" smtClean="0">
                <a:latin typeface="Bookman Old Style" panose="02050604050505020204" pitchFamily="18" charset="0"/>
              </a:rPr>
            </a:br>
            <a:r>
              <a:rPr lang="ru-RU" sz="2800" smtClean="0">
                <a:latin typeface="Bookman Old Style" panose="02050604050505020204" pitchFamily="18" charset="0"/>
              </a:rPr>
              <a:t>3. Пастбищные земли, которые после мелиорации могут использоваться под сенокосы и пашню; </a:t>
            </a:r>
            <a:br>
              <a:rPr lang="ru-RU" sz="2800" smtClean="0">
                <a:latin typeface="Bookman Old Style" panose="02050604050505020204" pitchFamily="18" charset="0"/>
              </a:rPr>
            </a:br>
            <a:r>
              <a:rPr lang="ru-RU" sz="2800" smtClean="0">
                <a:latin typeface="Bookman Old Style" panose="02050604050505020204" pitchFamily="18" charset="0"/>
              </a:rPr>
              <a:t>4. Земли мелиоративного фонда, которые могут использоваться под сельскохозяйственные угодья лишь после коренных мелиорации; </a:t>
            </a:r>
            <a:br>
              <a:rPr lang="ru-RU" sz="2800" smtClean="0">
                <a:latin typeface="Bookman Old Style" panose="02050604050505020204" pitchFamily="18" charset="0"/>
              </a:rPr>
            </a:br>
            <a:r>
              <a:rPr lang="ru-RU" sz="2800" smtClean="0">
                <a:latin typeface="Bookman Old Style" panose="02050604050505020204" pitchFamily="18" charset="0"/>
              </a:rPr>
              <a:t>5. Земли, мало пригодные под сельскохозяйственные угодья; </a:t>
            </a:r>
            <a:br>
              <a:rPr lang="ru-RU" sz="2800" smtClean="0">
                <a:latin typeface="Bookman Old Style" panose="02050604050505020204" pitchFamily="18" charset="0"/>
              </a:rPr>
            </a:br>
            <a:r>
              <a:rPr lang="ru-RU" sz="2800" smtClean="0">
                <a:latin typeface="Bookman Old Style" panose="02050604050505020204" pitchFamily="18" charset="0"/>
              </a:rPr>
              <a:t>6. Земли, не пригодные под сельскохозяйственные угодья; </a:t>
            </a:r>
            <a:br>
              <a:rPr lang="ru-RU" sz="2800" smtClean="0">
                <a:latin typeface="Bookman Old Style" panose="02050604050505020204" pitchFamily="18" charset="0"/>
              </a:rPr>
            </a:br>
            <a:r>
              <a:rPr lang="ru-RU" sz="2800" smtClean="0">
                <a:latin typeface="Bookman Old Style" panose="02050604050505020204" pitchFamily="18" charset="0"/>
              </a:rPr>
              <a:t>7. Нарушенные земли.</a:t>
            </a:r>
            <a:endParaRPr lang="ru-RU" sz="2600">
              <a:latin typeface="Bookman Old Style" panose="02050604050505020204" pitchFamily="18" charset="0"/>
            </a:endParaRPr>
          </a:p>
        </p:txBody>
      </p:sp>
    </p:spTree>
    <p:extLst>
      <p:ext uri="{BB962C8B-B14F-4D97-AF65-F5344CB8AC3E}">
        <p14:creationId xmlns:p14="http://schemas.microsoft.com/office/powerpoint/2010/main" val="1321119640"/>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TotalTime>
  <Words>616</Words>
  <Application>Microsoft Office PowerPoint</Application>
  <PresentationFormat>Широкоэкранный</PresentationFormat>
  <Paragraphs>12</Paragraphs>
  <Slides>12</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12</vt:i4>
      </vt:variant>
    </vt:vector>
  </HeadingPairs>
  <TitlesOfParts>
    <vt:vector size="17" baseType="lpstr">
      <vt:lpstr>Arial</vt:lpstr>
      <vt:lpstr>Bookman Old Style</vt:lpstr>
      <vt:lpstr>Calibri</vt:lpstr>
      <vt:lpstr>Calibri Light</vt:lpstr>
      <vt:lpstr>Тема Office</vt:lpstr>
      <vt:lpstr>Количественный и качественный учет земель</vt:lpstr>
      <vt:lpstr>Необходимую земельно-кадастровую информацию обеспечивают материалы различного рода обследований земель, задача которых заключается в выявлении фактического состояния земельных угодий и определение возможности более интенсивного их использования в дальнейшем. Обследования делятся на два вида: агрохозяйственные и специальные.  Агрохозяйственные обследования обеспечивают получение необходимых сведений о качественном состоянии земель по внешним признакам и данным хозяйственного пользования. При осмотре землепользования каждому земельному участку дают характеристику по типу почвы, механическому составу, глубине гумусового горизонта, степени кислотности, засоренности камнями, увлажненности, уровню грунтовых вод, подверженности эрозии, крутизне склонов, пригодности к машинно-тракторной обработке и другим показателям, определяющим степень плодородия почвы и возможность более рационального использования земель. </vt:lpstr>
      <vt:lpstr>Однако, агрохозяйственные обследования дают неполную характеристику землепользования, поэтому, кроме агрохозяйственных, проводятся специальные обследования земель, к которым относятся почвенные, агрохимические, мелиоративные и геоботанические. Почвенные обследования проводятся с целью получения количественных показателей по основным природным свойствам почв, используемых затем при их бонитировке. Показатели почвенных обследований получают в результате выполнения полевых и лабораторных анализов. Агрохимические обследования дают характеристику почвы по обеспеченности питательными веществами. Для характеристики земель по глубине залегания грунтовых вод и степени их увлажненности проводят мелиоративные обследования. Геоботанические обследования обеспечивают характеристику естественных кормовых угодий по составу и качеству травостоя. При этом проводится классификация типов кормовых угодий, дается кормовая характеристика и т.п. </vt:lpstr>
      <vt:lpstr>При учете количества земель не только определяют общую площадь земельного фонда, категорий земель, территорий административных единиц, землепользовании и землевладений, но и получают сведения о площадях мелиорируемых земель, видах и подвидах угодий. Важным является то, что учет земель ведется по фактическим размерам и состоянию земельных угодий на доброкачественных планово-картографических материалах и текущих данных, выявленных электронно-графическим способом и в соответствии с действующей классификацией земель. Все земли земельного фонда подразделяются на типы (сельскохозяйственные и несельскохозяйственные угодья), виды и подвиды угодий. </vt:lpstr>
      <vt:lpstr>Пашня включает такие разновидности, как мелиорированная пашня и немелиорированная пашня. Каждая разновидность включает такие подвиды, как: пашня чистая, пашня, засоренная камнями; пашня засоленная и солонцеватая; пашня, подверженная водной, ветровой и ирригационной эрозии; пашня, заросшая кустарником; пашня переувлажненная и заболоченная и др.  Многолетние насаждения включают такие разновидности, как неорошаемые многолетние насаждения и орошаемые многолетние насаждения. Подвиды: сады, виноградники, ягодники, плодовые питомники, площади плантаций (лекарственных, цветочных, декоративных, специальных технических культур и т. д.). </vt:lpstr>
      <vt:lpstr>Разновидности сенокосов: заливные, суходольные, заболоченные. Подвиды сенокосов включают чистые, культурные, коренного улучшения, закочкаренные, залесенные, засоренные вредными, непоедаемыми и ядовитыми растениями.  Пастбища подразделяются на заливные, суходольные и заболоченные. Подвиды пастбищ - культурные пастбища, пастбища коренного и поверхностного улучшения, чистые, закочкаренные, закустаренные, засоренные вредными и ядовитыми травами. Особо учитываются горные пастбища, зимние пастбища, обводненные.  Залежь подразделяется на такие же подвиды, что и пашня. Несельскохозяйственные угодья также подразделяются на виды, разновидности и подвиды.</vt:lpstr>
      <vt:lpstr>Отдельно учитываются земли, занятые дорогами и прогонами, постройками и дворами, улицами и площадями, песками, оврагами, ледниками, земли, нарушенные при разработке полезных ископаемых, земли, занятые оползнями, осыпями, глинистыми и щебенчатыми поверхностями, галечниками, и прочие земли, не используемые в сельском хозяйстве. Особую хозяйственную ценность имеют угодья на орошаемых и осушенных землях.</vt:lpstr>
      <vt:lpstr>Важнейшей и сложной проблемой при учете земель является определение и фиксация качества земли как природного ресурса и как средства производства, это обусловливает необходимость классификации, прежде всего по почвам, которые наиболее полно выражают сущность земли. Почвы различаются в первую очередь по происхождению и развитию. Поэтому при учете земель применяется определенная группировка почв и классификация земель. Ввиду многообразия почвенных разновидностей для характеристики качества земель при учете почвы объединяют в группы, характерные для почвенного покрова каждой природно-экономической зоны. Всего насчитывается 350 групп почв.</vt:lpstr>
      <vt:lpstr>Важнейшей и сложной проблемой при учете земель является определение и фиксация качества земли как природного ресурса и как средства производства, это обусловливает необходимость классификации, прежде всего по почвам, которые наиболее полно выражают сущность земли. Почвы различаются в первую очередь по происхождению и развитию. Поэтому при учете земель применяется определенная группировка почв и классификация земель. Ввиду многообразия почвенных разновидностей для характеристики качества земель при учете почвы объединяют в группы, характерные для почвенного покрова каждой природно-экономической зоны. Всего насчитывается 350 групп почв.</vt:lpstr>
      <vt:lpstr>В зависимости от свойств почв группы подразделяются на подгруппы:  - по механическому составу на 6 подгрупп (глинистые и тяжелосуглинистые, суглинистые, легкосуглинистые, супесчаные и песчаные);  - по степени каменистости на 4 подгруппы (малокаменистые, умеренно каменистые, многокаменистые и очень каменистые);  - по уклонам местности на 4 подгруппы (пологих склонов от 5° до 8-10°; покато-крутых склонов от 10° до 12—15°);  - по подверженности эрозии и дефляции, по заболоченности, по засоленности, по солонцеватости на 3 подгруппы (слабо, средне, сильно). </vt:lpstr>
      <vt:lpstr>Качество земли как средства производства определяется не только почвами, но и другими природными факторами (климат, рельеф и т. д.), а также хозяйственной деятельностью человека. Поэтому при учете качества земель составе земельного фонда выделяются специальные категории, зональные типы, классы, подклассы и виды земель. </vt:lpstr>
      <vt:lpstr>Выделены следующие категории:  1. Земли преимущественно пахотного значения;  2. Земли преимущественно сенокосного значения;  3. Пастбищные земли, которые после мелиорации могут использоваться под сенокосы и пашню;  4. Земли мелиоративного фонда, которые могут использоваться под сельскохозяйственные угодья лишь после коренных мелиорации;  5. Земли, мало пригодные под сельскохозяйственные угодья;  6. Земли, не пригодные под сельскохозяйственные угодья;  7. Нарушенные земли.</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Необходимую земельно-кадастровую информацию обеспечивают также материалы различного рода обследований земель, задача которых заключается в выявлении фактического состояния земельных угодий и определение возможности более интенсивного их использования в дальнейшем. Обследования делятся на два вида: агрохозяйственные и специальные. Агрохозяйственные обследования обеспечивают получение необходимых сведений о качественном состоянии земель по внешним признакам и данным хозяйственного пользования. При осмотре землепользования каждому земельному участку дают характеристику по типу почвы, механическому составу, глубине гумусового горизонта, степени кислотности, засоренности камнями, увлажненности, уровню грунтовых вод, подверженности эрозии, крутизне склонов, пригодности к машинно-тракторной обработке и другим показателям, определяющим степень плодородия почвы и возможность более рационального использования земель. </dc:title>
  <dc:creator>RePack by Diakov</dc:creator>
  <cp:lastModifiedBy>RePack by Diakov</cp:lastModifiedBy>
  <cp:revision>10</cp:revision>
  <dcterms:created xsi:type="dcterms:W3CDTF">2021-02-28T17:00:26Z</dcterms:created>
  <dcterms:modified xsi:type="dcterms:W3CDTF">2021-02-28T17:28:49Z</dcterms:modified>
</cp:coreProperties>
</file>